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7" r:id="rId7"/>
    <p:sldId id="268" r:id="rId8"/>
    <p:sldId id="266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24447-C2CD-4DB1-B42B-7A09EFCCB4B7}" v="303" dt="2024-04-07T17:57:17.003"/>
    <p1510:client id="{2A126F6D-1A14-45E8-ACB1-BFE0942C6832}" v="47" dt="2024-04-07T09:36:05.361"/>
    <p1510:client id="{38FC8314-D1A3-451F-95BF-287864CAE9B6}" v="593" dt="2024-04-07T10:46:46.261"/>
    <p1510:client id="{7FFE5094-4852-4BB3-9DCB-19C5D8A7C84E}" v="95" dt="2024-04-06T15:22:08.875"/>
    <p1510:client id="{8724135C-A1A0-48A5-8B1D-D546C4B19131}" v="1082" dt="2024-04-06T14:45:28.231"/>
    <p1510:client id="{8E6C456E-BED8-48DC-91EA-2FFDED2417B7}" v="501" dt="2024-04-07T10:23:12.391"/>
    <p1510:client id="{EDF19507-A31F-4481-8B1F-731E30168A47}" v="20" dt="2024-04-07T11:24:49.471"/>
    <p1510:client id="{F5B16251-7C50-4CF9-B590-12A916F642CF}" v="136" dt="2024-04-07T11:44:30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moose.com/2018/07/welcome-to-a-future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87481-of-thanks-letter-text-logo-calligraphy-drawi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ailuk.com/rail-news/siemens-launches-new-line-of-high-speed-trains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everywhere.co.uk/east/japan/slides/bullet_train.ht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ittaranjan_Locomotive_Work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handwriting/p/principle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rious-creature.com/2009/07/11/japan-2009-electric-stor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 descr="HD Train Tracks Wallpaper (57+ images)">
            <a:extLst>
              <a:ext uri="{FF2B5EF4-FFF2-40B4-BE49-F238E27FC236}">
                <a16:creationId xmlns:a16="http://schemas.microsoft.com/office/drawing/2014/main" id="{82818A3B-9BD9-62F2-9856-F64C92476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1" b="2277"/>
          <a:stretch/>
        </p:blipFill>
        <p:spPr>
          <a:xfrm>
            <a:off x="-106395" y="-733"/>
            <a:ext cx="12384504" cy="6857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B736A4-6F0F-3E5A-C104-AE6B3F699417}"/>
              </a:ext>
            </a:extLst>
          </p:cNvPr>
          <p:cNvSpPr txBox="1"/>
          <p:nvPr/>
        </p:nvSpPr>
        <p:spPr>
          <a:xfrm>
            <a:off x="182182" y="3137869"/>
            <a:ext cx="11827636" cy="140897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aseline="0" dirty="0">
                <a:solidFill>
                  <a:srgbClr val="FFFFFF"/>
                </a:solidFill>
                <a:latin typeface="Constantia"/>
                <a:ea typeface="+mj-ea"/>
                <a:cs typeface="+mj-cs"/>
              </a:rPr>
              <a:t>Control and Management</a:t>
            </a:r>
            <a:r>
              <a:rPr lang="en-US" sz="4400" dirty="0">
                <a:solidFill>
                  <a:srgbClr val="FFFFFF"/>
                </a:solidFill>
                <a:latin typeface="Constantia"/>
                <a:ea typeface="+mj-ea"/>
                <a:cs typeface="+mj-cs"/>
              </a:rPr>
              <a:t> </a:t>
            </a:r>
            <a:r>
              <a:rPr lang="en-US" sz="4400" baseline="0" dirty="0">
                <a:solidFill>
                  <a:srgbClr val="FFFFFF"/>
                </a:solidFill>
                <a:latin typeface="Constantia"/>
                <a:ea typeface="+mj-ea"/>
                <a:cs typeface="+mj-cs"/>
              </a:rPr>
              <a:t>of</a:t>
            </a:r>
            <a:r>
              <a:rPr lang="en-US" sz="4400" dirty="0">
                <a:solidFill>
                  <a:srgbClr val="FFFFFF"/>
                </a:solidFill>
                <a:latin typeface="Constantia"/>
                <a:ea typeface="+mj-ea"/>
                <a:cs typeface="+mj-cs"/>
              </a:rPr>
              <a:t> </a:t>
            </a:r>
            <a:r>
              <a:rPr lang="en-US" sz="4400" baseline="0" dirty="0">
                <a:solidFill>
                  <a:srgbClr val="FFFFFF"/>
                </a:solidFill>
                <a:latin typeface="Constantia"/>
                <a:ea typeface="+mj-ea"/>
                <a:cs typeface="+mj-cs"/>
              </a:rPr>
              <a:t>Railway</a:t>
            </a:r>
            <a:r>
              <a:rPr lang="en-US" sz="4400" dirty="0">
                <a:solidFill>
                  <a:srgbClr val="FFFFFF"/>
                </a:solidFill>
                <a:latin typeface="Constantia"/>
                <a:ea typeface="+mj-ea"/>
                <a:cs typeface="+mj-cs"/>
              </a:rPr>
              <a:t> </a:t>
            </a:r>
            <a:r>
              <a:rPr lang="en-US" sz="4400" baseline="0" dirty="0">
                <a:solidFill>
                  <a:srgbClr val="FFFFFF"/>
                </a:solidFill>
                <a:latin typeface="Constantia"/>
                <a:ea typeface="+mj-ea"/>
                <a:cs typeface="+mj-cs"/>
              </a:rPr>
              <a:t>System Connected to Microgrid Stations</a:t>
            </a:r>
            <a:r>
              <a:rPr lang="en-US" sz="4400" dirty="0">
                <a:solidFill>
                  <a:srgbClr val="FFFFFF"/>
                </a:solidFill>
                <a:latin typeface="Constantia"/>
                <a:ea typeface="+mj-ea"/>
                <a:cs typeface="+mj-cs"/>
              </a:rPr>
              <a:t>​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8A0DC-02BC-EDA9-6E38-F03A8681F137}"/>
              </a:ext>
            </a:extLst>
          </p:cNvPr>
          <p:cNvSpPr txBox="1"/>
          <p:nvPr/>
        </p:nvSpPr>
        <p:spPr>
          <a:xfrm>
            <a:off x="675130" y="5004219"/>
            <a:ext cx="405658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rtl="0"/>
            <a:r>
              <a:rPr lang="en-US" sz="2000" b="1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Under The Esteemed Guidance Of</a:t>
            </a:r>
            <a:r>
              <a:rPr lang="en-US" sz="20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​</a:t>
            </a:r>
          </a:p>
          <a:p>
            <a:pPr algn="ctr" rtl="0"/>
            <a:r>
              <a:rPr lang="en-US" sz="2000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Dr. K. </a:t>
            </a:r>
            <a:r>
              <a:rPr lang="en-US" sz="2000" baseline="0" dirty="0" err="1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Chithambaraiah</a:t>
            </a:r>
            <a:r>
              <a:rPr lang="en-US" sz="2000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 Setty </a:t>
            </a:r>
            <a:r>
              <a:rPr lang="en-US" sz="1300" baseline="-250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Ph.D.</a:t>
            </a:r>
            <a:r>
              <a:rPr lang="en-US" sz="13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​</a:t>
            </a:r>
          </a:p>
          <a:p>
            <a:pPr algn="ctr" rtl="0"/>
            <a:r>
              <a:rPr lang="en-US" sz="2000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  HOD(EEE) &amp; Vice-Principal</a:t>
            </a:r>
            <a:r>
              <a:rPr lang="en-US" sz="20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​</a:t>
            </a:r>
            <a:endParaRPr lang="en-US" dirty="0">
              <a:solidFill>
                <a:schemeClr val="bg1"/>
              </a:solidFill>
              <a:latin typeface="Constant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972E4-9B24-4222-83CB-436F6E94013B}"/>
              </a:ext>
            </a:extLst>
          </p:cNvPr>
          <p:cNvSpPr txBox="1"/>
          <p:nvPr/>
        </p:nvSpPr>
        <p:spPr>
          <a:xfrm>
            <a:off x="7135472" y="4878362"/>
            <a:ext cx="445732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1800" b="1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        BY</a:t>
            </a:r>
            <a:r>
              <a:rPr lang="en-US" sz="18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​</a:t>
            </a:r>
          </a:p>
          <a:p>
            <a:r>
              <a:rPr lang="en-US" sz="1400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BUGUDI MOHAN KUMAR  -&gt; 20G31A0207​</a:t>
            </a:r>
            <a: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​</a:t>
            </a:r>
            <a:b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</a:br>
            <a: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MALIREDDY</a:t>
            </a:r>
            <a:r>
              <a:rPr lang="en-US" sz="1400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 LAKSHMAN</a:t>
            </a:r>
            <a: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 </a:t>
            </a:r>
            <a:r>
              <a:rPr lang="en-US" sz="1400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  </a:t>
            </a:r>
            <a:r>
              <a:rPr lang="en-US" sz="1400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-&gt; 20G31A0215​</a:t>
            </a:r>
            <a: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​</a:t>
            </a:r>
            <a:b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</a:br>
            <a:r>
              <a:rPr lang="en-US" sz="1400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SEELAM RAJASEKHAR     </a:t>
            </a:r>
            <a: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 </a:t>
            </a:r>
            <a:r>
              <a:rPr lang="en-US" sz="1400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   -&gt; 20G31A0221​</a:t>
            </a:r>
            <a: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​</a:t>
            </a:r>
            <a:endParaRPr lang="en-US" dirty="0">
              <a:solidFill>
                <a:schemeClr val="bg1"/>
              </a:solidFill>
              <a:latin typeface="Constantia"/>
              <a:ea typeface="Segoe UI"/>
              <a:cs typeface="Segoe UI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BOYA RAMAKRISHNA          -&gt; 20G31A0205</a:t>
            </a:r>
            <a:b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</a:br>
            <a:r>
              <a:rPr lang="en-US" sz="1400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M FAREED AKRAM         </a:t>
            </a:r>
            <a: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 </a:t>
            </a:r>
            <a:r>
              <a:rPr lang="en-US" sz="1400" baseline="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      -&gt; 21G35A0215</a:t>
            </a:r>
            <a:r>
              <a:rPr lang="en-US" sz="1400" dirty="0">
                <a:solidFill>
                  <a:schemeClr val="bg1"/>
                </a:solidFill>
                <a:latin typeface="Constantia"/>
                <a:ea typeface="Segoe UI"/>
                <a:cs typeface="Segoe UI"/>
              </a:rPr>
              <a:t>​</a:t>
            </a:r>
            <a:endParaRPr lang="en-US" dirty="0">
              <a:solidFill>
                <a:schemeClr val="bg1"/>
              </a:solidFill>
              <a:latin typeface="Constanti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618C03-5FA5-C278-67E8-8DBDBBF5A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7" y="182418"/>
            <a:ext cx="11822544" cy="1540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56CD2-E317-75B6-3D62-B36619E1A2B9}"/>
              </a:ext>
            </a:extLst>
          </p:cNvPr>
          <p:cNvSpPr txBox="1"/>
          <p:nvPr/>
        </p:nvSpPr>
        <p:spPr>
          <a:xfrm>
            <a:off x="182933" y="2189069"/>
            <a:ext cx="11811480" cy="943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Constantia"/>
              </a:rPr>
              <a:t>PROJECT REVIEW 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61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AECC5-5756-45B5-6632-304A3D5CC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056" b="10588"/>
          <a:stretch/>
        </p:blipFill>
        <p:spPr>
          <a:xfrm>
            <a:off x="2846" y="4751"/>
            <a:ext cx="12189791" cy="6856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7C3EC-7007-0FBF-2A53-7A28DD2862CC}"/>
              </a:ext>
            </a:extLst>
          </p:cNvPr>
          <p:cNvSpPr txBox="1"/>
          <p:nvPr/>
        </p:nvSpPr>
        <p:spPr>
          <a:xfrm>
            <a:off x="388702" y="3149890"/>
            <a:ext cx="3604102" cy="5597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>
                <a:solidFill>
                  <a:srgbClr val="FFFFFF"/>
                </a:solidFill>
                <a:latin typeface="Constantia"/>
              </a:rPr>
              <a:t>FUTURE</a:t>
            </a:r>
            <a:r>
              <a:rPr lang="en-US" sz="3200" baseline="0">
                <a:solidFill>
                  <a:srgbClr val="FFFFFF"/>
                </a:solidFill>
                <a:latin typeface="Constantia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Constantia"/>
              </a:rPr>
              <a:t>SCOPE</a:t>
            </a:r>
            <a:endParaRPr lang="en-US" sz="3200" b="1">
              <a:latin typeface="Constant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BBA65-70F9-D466-8F38-9E48BE25CFE6}"/>
              </a:ext>
            </a:extLst>
          </p:cNvPr>
          <p:cNvSpPr txBox="1"/>
          <p:nvPr/>
        </p:nvSpPr>
        <p:spPr>
          <a:xfrm>
            <a:off x="4101331" y="1374526"/>
            <a:ext cx="765274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FFFFFF"/>
                </a:solidFill>
                <a:latin typeface="Constantia"/>
              </a:rPr>
              <a:t>The methodology discussed in this project has It's Future scope as follows</a:t>
            </a:r>
          </a:p>
          <a:p>
            <a:endParaRPr lang="en-US" sz="3200">
              <a:solidFill>
                <a:srgbClr val="FFFFFF"/>
              </a:solidFill>
              <a:latin typeface="Constantia"/>
            </a:endParaRPr>
          </a:p>
          <a:p>
            <a:pPr marL="514350" indent="-514350">
              <a:buAutoNum type="romanLcPeriod"/>
            </a:pPr>
            <a:r>
              <a:rPr lang="en-US" sz="3200">
                <a:solidFill>
                  <a:srgbClr val="FFFFFF"/>
                </a:solidFill>
                <a:latin typeface="Constantia"/>
              </a:rPr>
              <a:t>This similar method can be used for the Electric Vehicles.</a:t>
            </a:r>
          </a:p>
          <a:p>
            <a:pPr marL="514350" indent="-514350">
              <a:buAutoNum type="romanLcPeriod"/>
            </a:pPr>
            <a:r>
              <a:rPr lang="en-US" sz="3200">
                <a:solidFill>
                  <a:srgbClr val="FFFFFF"/>
                </a:solidFill>
                <a:latin typeface="Constantia"/>
              </a:rPr>
              <a:t>This method can also be implemented in the metro stations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60EA9C-871D-4ACD-B059-6035267D9487}"/>
              </a:ext>
            </a:extLst>
          </p:cNvPr>
          <p:cNvSpPr/>
          <p:nvPr/>
        </p:nvSpPr>
        <p:spPr>
          <a:xfrm>
            <a:off x="11850623" y="6525131"/>
            <a:ext cx="158338" cy="158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9546C-FEDA-78A9-8C9A-F4F0349BE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467" y="1234355"/>
            <a:ext cx="10905066" cy="43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21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Picture 1" descr="Train railway on the Mountainside in India image - Free stock photo ...">
            <a:extLst>
              <a:ext uri="{FF2B5EF4-FFF2-40B4-BE49-F238E27FC236}">
                <a16:creationId xmlns:a16="http://schemas.microsoft.com/office/drawing/2014/main" id="{F910781C-5ECA-CA6A-9A65-66BE3184C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865" r="-1" b="2882"/>
          <a:stretch/>
        </p:blipFill>
        <p:spPr>
          <a:xfrm>
            <a:off x="-638" y="4751"/>
            <a:ext cx="12190636" cy="6856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0F2B0B-EEB8-180B-88B2-9162CDB8A693}"/>
              </a:ext>
            </a:extLst>
          </p:cNvPr>
          <p:cNvSpPr txBox="1"/>
          <p:nvPr/>
        </p:nvSpPr>
        <p:spPr>
          <a:xfrm>
            <a:off x="812233" y="2933349"/>
            <a:ext cx="3848079" cy="8020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Constantia"/>
                <a:ea typeface="+mj-ea"/>
                <a:cs typeface="+mj-cs"/>
              </a:rPr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85601-A675-CFB2-8701-EF8706B5F653}"/>
              </a:ext>
            </a:extLst>
          </p:cNvPr>
          <p:cNvSpPr txBox="1"/>
          <p:nvPr/>
        </p:nvSpPr>
        <p:spPr>
          <a:xfrm>
            <a:off x="5918420" y="1351859"/>
            <a:ext cx="522408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Ø"/>
            </a:pPr>
            <a:r>
              <a:rPr lang="en-US" sz="2800">
                <a:solidFill>
                  <a:schemeClr val="bg1"/>
                </a:solidFill>
                <a:latin typeface="Constantia"/>
              </a:rPr>
              <a:t>ABSTRACT</a:t>
            </a:r>
          </a:p>
          <a:p>
            <a:pPr marL="285750" indent="-285750">
              <a:buFont typeface="Wingdings"/>
              <a:buChar char="Ø"/>
            </a:pPr>
            <a:r>
              <a:rPr lang="en-US" sz="280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INTRODUCTION </a:t>
            </a:r>
            <a:endParaRPr lang="en-US" sz="2800">
              <a:solidFill>
                <a:schemeClr val="bg1"/>
              </a:solidFill>
              <a:latin typeface="Constantia"/>
            </a:endParaRPr>
          </a:p>
          <a:p>
            <a:pPr marL="285750" indent="-285750">
              <a:buFont typeface="Wingdings"/>
              <a:buChar char="Ø"/>
            </a:pPr>
            <a:r>
              <a:rPr lang="en-US" sz="280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LITERATURE SURVEY </a:t>
            </a:r>
          </a:p>
          <a:p>
            <a:pPr marL="285750" indent="-285750">
              <a:buFont typeface="Wingdings"/>
              <a:buChar char="Ø"/>
            </a:pPr>
            <a:r>
              <a:rPr lang="en-US" sz="280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BLOCK DIAGRAM </a:t>
            </a:r>
          </a:p>
          <a:p>
            <a:pPr marL="285750" indent="-285750">
              <a:buFont typeface="Wingdings"/>
              <a:buChar char="Ø"/>
            </a:pPr>
            <a:r>
              <a:rPr lang="en-US" sz="280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WORKING PRINCIPLE </a:t>
            </a:r>
          </a:p>
          <a:p>
            <a:pPr marL="285750" indent="-285750">
              <a:buFont typeface="Wingdings"/>
              <a:buChar char="Ø"/>
            </a:pPr>
            <a:r>
              <a:rPr lang="en-US" sz="280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SIMULATION RESULTS</a:t>
            </a:r>
          </a:p>
          <a:p>
            <a:pPr marL="285750" indent="-285750">
              <a:buFont typeface="Wingdings"/>
              <a:buChar char="Ø"/>
            </a:pPr>
            <a:r>
              <a:rPr lang="en-US" sz="280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CONCLUSION </a:t>
            </a:r>
          </a:p>
          <a:p>
            <a:pPr marL="285750" indent="-285750">
              <a:buFont typeface="Wingdings"/>
              <a:buChar char="Ø"/>
            </a:pPr>
            <a:r>
              <a:rPr lang="en-US" sz="280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FEATURE SCOPE</a:t>
            </a:r>
            <a:endParaRPr lang="en-US" sz="2800">
              <a:solidFill>
                <a:schemeClr val="bg1"/>
              </a:solidFill>
              <a:latin typeface="Constantia"/>
            </a:endParaRPr>
          </a:p>
          <a:p>
            <a:pPr marL="285750" indent="-285750">
              <a:buFont typeface="Wingdings"/>
              <a:buChar char="Ø"/>
            </a:pPr>
            <a:endParaRPr lang="en-US" sz="2800">
              <a:solidFill>
                <a:schemeClr val="bg1"/>
              </a:solidFill>
              <a:latin typeface="Constant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425E2-6EC9-878F-B1CB-2C67F06E3646}"/>
              </a:ext>
            </a:extLst>
          </p:cNvPr>
          <p:cNvSpPr/>
          <p:nvPr/>
        </p:nvSpPr>
        <p:spPr>
          <a:xfrm>
            <a:off x="11850623" y="6525131"/>
            <a:ext cx="158338" cy="158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9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04065-C424-D3EB-3E2C-EBF0B7A98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126" b="-1"/>
          <a:stretch/>
        </p:blipFill>
        <p:spPr>
          <a:xfrm>
            <a:off x="2661" y="-1847"/>
            <a:ext cx="12193935" cy="6857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0F8D7-06FB-F2E8-703C-3A35E77D2D3B}"/>
              </a:ext>
            </a:extLst>
          </p:cNvPr>
          <p:cNvSpPr txBox="1"/>
          <p:nvPr/>
        </p:nvSpPr>
        <p:spPr>
          <a:xfrm>
            <a:off x="436181" y="3004270"/>
            <a:ext cx="3491818" cy="8547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FFFFF"/>
                </a:solidFill>
                <a:latin typeface="Constantia"/>
                <a:ea typeface="+mj-ea"/>
                <a:cs typeface="+mj-cs"/>
              </a:rPr>
              <a:t>ABSTRACT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EFA27-DE47-3528-EC52-370D92D203E1}"/>
              </a:ext>
            </a:extLst>
          </p:cNvPr>
          <p:cNvSpPr txBox="1"/>
          <p:nvPr/>
        </p:nvSpPr>
        <p:spPr>
          <a:xfrm>
            <a:off x="11827138" y="6482609"/>
            <a:ext cx="184731" cy="200055"/>
          </a:xfrm>
          <a:prstGeom prst="rect">
            <a:avLst/>
          </a:prstGeom>
          <a:solidFill>
            <a:srgbClr val="000000"/>
          </a:solidFill>
        </p:spPr>
        <p:txBody>
          <a:bodyPr wrap="non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57B17-E2AF-216A-D617-F283EA5ECBB7}"/>
              </a:ext>
            </a:extLst>
          </p:cNvPr>
          <p:cNvSpPr txBox="1"/>
          <p:nvPr/>
        </p:nvSpPr>
        <p:spPr>
          <a:xfrm>
            <a:off x="4175122" y="428215"/>
            <a:ext cx="7839088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400" dirty="0">
                <a:solidFill>
                  <a:schemeClr val="bg1"/>
                </a:solidFill>
                <a:latin typeface="Constantia"/>
                <a:cs typeface="Times New Roman"/>
              </a:rPr>
              <a:t>The proposed design of railway station use PV and wind sources, and batteries for energy storage system (ESS). </a:t>
            </a:r>
          </a:p>
          <a:p>
            <a:pPr marL="342900" indent="-342900">
              <a:buFont typeface="Wingdings"/>
              <a:buChar char="q"/>
            </a:pPr>
            <a:r>
              <a:rPr lang="en-US" sz="2400" dirty="0">
                <a:solidFill>
                  <a:schemeClr val="bg1"/>
                </a:solidFill>
                <a:latin typeface="Constantia"/>
                <a:cs typeface="Times New Roman"/>
              </a:rPr>
              <a:t>For the train, SCs are implemented to the ESS where they are alimented breaking phases and from stations by a pantograph installed in an air power line in each stop.</a:t>
            </a:r>
          </a:p>
          <a:p>
            <a:pPr marL="342900" indent="-342900">
              <a:buFont typeface="Wingdings"/>
              <a:buChar char="q"/>
            </a:pPr>
            <a:r>
              <a:rPr lang="en-US" sz="2400" dirty="0">
                <a:solidFill>
                  <a:schemeClr val="bg1"/>
                </a:solidFill>
                <a:latin typeface="Constantia"/>
                <a:cs typeface="Times New Roman"/>
              </a:rPr>
              <a:t>SCs are distinguished by high characteristics power and a wide number of charge/discharge cycles. </a:t>
            </a:r>
          </a:p>
          <a:p>
            <a:pPr marL="342900" indent="-342900">
              <a:buFont typeface="Wingdings"/>
              <a:buChar char="q"/>
            </a:pPr>
            <a:r>
              <a:rPr lang="en-US" sz="2400" dirty="0">
                <a:solidFill>
                  <a:schemeClr val="bg1"/>
                </a:solidFill>
                <a:latin typeface="Constantia"/>
                <a:cs typeface="Times New Roman"/>
              </a:rPr>
              <a:t>They provide low particular energy and a fast charging time. </a:t>
            </a:r>
          </a:p>
          <a:p>
            <a:pPr marL="342900" indent="-342900">
              <a:buFont typeface="Wingdings"/>
              <a:buChar char="q"/>
            </a:pPr>
            <a:r>
              <a:rPr lang="en-US" sz="2400" dirty="0">
                <a:solidFill>
                  <a:schemeClr val="bg1"/>
                </a:solidFill>
                <a:latin typeface="Constantia"/>
                <a:cs typeface="Times New Roman"/>
              </a:rPr>
              <a:t>An energy management approach is suggested to control the DC bus voltage and the buck-boost converter for current.</a:t>
            </a:r>
            <a:endParaRPr lang="en-US" sz="2400" dirty="0">
              <a:solidFill>
                <a:schemeClr val="bg1"/>
              </a:solidFill>
              <a:latin typeface="Constantia"/>
            </a:endParaRPr>
          </a:p>
          <a:p>
            <a:pPr marL="342900" indent="-342900">
              <a:buFont typeface="Wingdings"/>
              <a:buChar char="q"/>
            </a:pPr>
            <a:r>
              <a:rPr lang="en-US" sz="2400" dirty="0">
                <a:solidFill>
                  <a:schemeClr val="bg1"/>
                </a:solidFill>
                <a:latin typeface="Constantia"/>
                <a:cs typeface="Times New Roman"/>
              </a:rPr>
              <a:t>Simulations for the train and station show the suitability of the suggested powertrain and control strategy.</a:t>
            </a:r>
            <a:endParaRPr lang="en-US" sz="2400" dirty="0">
              <a:solidFill>
                <a:schemeClr val="bg1"/>
              </a:solidFill>
              <a:latin typeface="Constantia"/>
            </a:endParaRPr>
          </a:p>
          <a:p>
            <a:pPr marL="571500" indent="-571500">
              <a:buFont typeface="Wingdings"/>
              <a:buChar char="q"/>
            </a:pPr>
            <a:endParaRPr lang="en-US" sz="3600">
              <a:solidFill>
                <a:schemeClr val="bg1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97565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4E439F-F9C2-ED94-E90F-6D052EE28076}"/>
              </a:ext>
            </a:extLst>
          </p:cNvPr>
          <p:cNvSpPr/>
          <p:nvPr/>
        </p:nvSpPr>
        <p:spPr>
          <a:xfrm>
            <a:off x="215168" y="183842"/>
            <a:ext cx="11753271" cy="64885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BDF5F7-4E6F-9B96-69B4-E2045885A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127" b="5303"/>
          <a:stretch/>
        </p:blipFill>
        <p:spPr>
          <a:xfrm>
            <a:off x="21" y="1282"/>
            <a:ext cx="12193827" cy="6859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81E04-7078-E00B-5A8F-9A87ECC244FE}"/>
              </a:ext>
            </a:extLst>
          </p:cNvPr>
          <p:cNvSpPr txBox="1"/>
          <p:nvPr/>
        </p:nvSpPr>
        <p:spPr>
          <a:xfrm>
            <a:off x="131763" y="2924543"/>
            <a:ext cx="482964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Constantia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405FA-A54A-7925-C73C-A823EFB386BD}"/>
              </a:ext>
            </a:extLst>
          </p:cNvPr>
          <p:cNvSpPr txBox="1"/>
          <p:nvPr/>
        </p:nvSpPr>
        <p:spPr>
          <a:xfrm>
            <a:off x="4815510" y="302816"/>
            <a:ext cx="7263278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7345" indent="-347345">
              <a:buFont typeface="Wingdings"/>
              <a:buChar char="q"/>
            </a:pPr>
            <a:r>
              <a:rPr lang="en-IN" sz="2400" kern="1200">
                <a:solidFill>
                  <a:schemeClr val="bg1"/>
                </a:solidFill>
                <a:latin typeface="Constantia"/>
                <a:cs typeface="Times New Roman"/>
              </a:rPr>
              <a:t>In the last few decades, generally there</a:t>
            </a: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 is a major growth</a:t>
            </a:r>
            <a:r>
              <a:rPr lang="en-IN" sz="2400" kern="1200">
                <a:solidFill>
                  <a:schemeClr val="bg1"/>
                </a:solidFill>
                <a:latin typeface="Constantia"/>
                <a:cs typeface="Times New Roman"/>
              </a:rPr>
              <a:t> in energy</a:t>
            </a: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 utilization and</a:t>
            </a:r>
            <a:r>
              <a:rPr lang="en-IN" sz="2400" kern="1200">
                <a:solidFill>
                  <a:schemeClr val="bg1"/>
                </a:solidFill>
                <a:latin typeface="Constantia"/>
                <a:cs typeface="Times New Roman"/>
              </a:rPr>
              <a:t> pollutions</a:t>
            </a: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. </a:t>
            </a:r>
            <a:endParaRPr lang="en-US">
              <a:solidFill>
                <a:schemeClr val="bg1"/>
              </a:solidFill>
              <a:latin typeface="Constantia"/>
              <a:cs typeface="Times New Roman"/>
            </a:endParaRPr>
          </a:p>
          <a:p>
            <a:pPr marL="347345" indent="-347345">
              <a:buFont typeface="Wingdings"/>
              <a:buChar char="q"/>
            </a:pPr>
            <a:r>
              <a:rPr lang="en-IN" sz="2400" kern="1200">
                <a:solidFill>
                  <a:schemeClr val="bg1"/>
                </a:solidFill>
                <a:latin typeface="Constantia"/>
                <a:cs typeface="Times New Roman"/>
              </a:rPr>
              <a:t>The growing number of citizen traveling between cities has implied the continuous development of mass transit systems as buses, taxies, and trains</a:t>
            </a: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.</a:t>
            </a:r>
            <a:endParaRPr lang="en-US">
              <a:solidFill>
                <a:schemeClr val="bg1"/>
              </a:solidFill>
              <a:latin typeface="Constantia"/>
              <a:cs typeface="Times New Roman"/>
            </a:endParaRPr>
          </a:p>
          <a:p>
            <a:pPr marL="347345" indent="-347345">
              <a:buFont typeface="Wingdings"/>
              <a:buChar char="q"/>
            </a:pP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 </a:t>
            </a:r>
            <a:r>
              <a:rPr lang="en-IN" sz="2400" kern="1200">
                <a:solidFill>
                  <a:schemeClr val="bg1"/>
                </a:solidFill>
                <a:latin typeface="Constantia"/>
                <a:cs typeface="Times New Roman"/>
              </a:rPr>
              <a:t>However, the use of railway transportation systems other conventional means of transport is widely recognized due to the Carrying capacity of a large number of people.</a:t>
            </a: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 </a:t>
            </a:r>
            <a:endParaRPr lang="en-US">
              <a:solidFill>
                <a:schemeClr val="bg1"/>
              </a:solidFill>
              <a:latin typeface="Constantia"/>
              <a:cs typeface="Times New Roman"/>
            </a:endParaRPr>
          </a:p>
          <a:p>
            <a:pPr marL="347345" indent="-347345">
              <a:buFont typeface="Wingdings"/>
              <a:buChar char="q"/>
            </a:pPr>
            <a:r>
              <a:rPr lang="en-IN" sz="2400" kern="1200">
                <a:solidFill>
                  <a:schemeClr val="bg1"/>
                </a:solidFill>
                <a:latin typeface="Constantia"/>
                <a:cs typeface="Times New Roman"/>
              </a:rPr>
              <a:t>The development of rail transportation allows people to travel quickly. Thereby, growing environmental</a:t>
            </a: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 issues </a:t>
            </a:r>
            <a:r>
              <a:rPr lang="en-IN" sz="2400" kern="1200">
                <a:solidFill>
                  <a:schemeClr val="bg1"/>
                </a:solidFill>
                <a:latin typeface="Constantia"/>
                <a:cs typeface="Times New Roman"/>
              </a:rPr>
              <a:t>like climate change and CO2 emissions</a:t>
            </a: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.</a:t>
            </a:r>
            <a:endParaRPr lang="en-US">
              <a:solidFill>
                <a:schemeClr val="bg1"/>
              </a:solidFill>
              <a:latin typeface="Constantia"/>
              <a:cs typeface="Times New Roman"/>
            </a:endParaRPr>
          </a:p>
          <a:p>
            <a:pPr marL="347345" indent="-347345">
              <a:buFont typeface="Wingdings"/>
              <a:buChar char="q"/>
            </a:pP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For</a:t>
            </a:r>
            <a:r>
              <a:rPr lang="en-IN" sz="2400" kern="1200">
                <a:solidFill>
                  <a:schemeClr val="bg1"/>
                </a:solidFill>
                <a:latin typeface="Constantia"/>
                <a:cs typeface="Times New Roman"/>
              </a:rPr>
              <a:t> these </a:t>
            </a: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reason</a:t>
            </a:r>
            <a:r>
              <a:rPr lang="en-IN" sz="2400" kern="1200">
                <a:solidFill>
                  <a:schemeClr val="bg1"/>
                </a:solidFill>
                <a:latin typeface="Constantia"/>
                <a:cs typeface="Times New Roman"/>
              </a:rPr>
              <a:t> the </a:t>
            </a: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electric</a:t>
            </a:r>
            <a:r>
              <a:rPr lang="en-IN" sz="2400" kern="1200">
                <a:solidFill>
                  <a:schemeClr val="bg1"/>
                </a:solidFill>
                <a:latin typeface="Constantia"/>
                <a:cs typeface="Times New Roman"/>
              </a:rPr>
              <a:t> railway traffic has become a principal development</a:t>
            </a: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 and</a:t>
            </a:r>
            <a:r>
              <a:rPr lang="en-IN" sz="2400" kern="1200">
                <a:solidFill>
                  <a:schemeClr val="bg1"/>
                </a:solidFill>
                <a:latin typeface="Constantia"/>
                <a:cs typeface="Times New Roman"/>
              </a:rPr>
              <a:t> management of current public transportation networks</a:t>
            </a:r>
            <a:r>
              <a:rPr lang="en-IN" sz="2400">
                <a:solidFill>
                  <a:schemeClr val="bg1"/>
                </a:solidFill>
                <a:latin typeface="Constantia"/>
                <a:cs typeface="Times New Roman"/>
              </a:rPr>
              <a:t>. </a:t>
            </a:r>
            <a:endParaRPr lang="en-US">
              <a:solidFill>
                <a:schemeClr val="bg1"/>
              </a:solidFill>
              <a:latin typeface="Constantia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6C6900-00AE-DC5E-C828-4761DDC9497C}"/>
              </a:ext>
            </a:extLst>
          </p:cNvPr>
          <p:cNvSpPr/>
          <p:nvPr/>
        </p:nvSpPr>
        <p:spPr>
          <a:xfrm>
            <a:off x="11801142" y="6505339"/>
            <a:ext cx="158338" cy="158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6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88129-B175-361D-070D-C9D1766B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994" r="-1" b="12655"/>
          <a:stretch/>
        </p:blipFill>
        <p:spPr>
          <a:xfrm>
            <a:off x="-638" y="4751"/>
            <a:ext cx="12190636" cy="6856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7ECE94-40C8-BAE6-B525-385AD3309E33}"/>
              </a:ext>
            </a:extLst>
          </p:cNvPr>
          <p:cNvSpPr txBox="1"/>
          <p:nvPr/>
        </p:nvSpPr>
        <p:spPr>
          <a:xfrm>
            <a:off x="185479" y="3141168"/>
            <a:ext cx="4347833" cy="5941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LITERATURE SURVEY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232B6-61D2-EFB4-0340-54A8B0407F56}"/>
              </a:ext>
            </a:extLst>
          </p:cNvPr>
          <p:cNvSpPr txBox="1"/>
          <p:nvPr/>
        </p:nvSpPr>
        <p:spPr>
          <a:xfrm>
            <a:off x="4318289" y="321980"/>
            <a:ext cx="7504876" cy="62324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The railway system has been studied successfully in many articles by researches such as: </a:t>
            </a:r>
            <a:endParaRPr lang="en-US" sz="2100" b="1">
              <a:solidFill>
                <a:schemeClr val="bg1"/>
              </a:solidFill>
              <a:latin typeface="Calibri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 sz="21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Jiang presents a fast inspection method for high-speed railway infrastructure monitoring.</a:t>
            </a:r>
            <a:endParaRPr lang="en-US" sz="2100">
              <a:solidFill>
                <a:schemeClr val="bg1"/>
              </a:solidFill>
              <a:latin typeface="Calibri"/>
              <a:ea typeface="+mn-lt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 sz="21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Feng gives the electric railway smart microgrid system with integration of multiple energy systems and power-quality improvement.</a:t>
            </a:r>
            <a:endParaRPr lang="en-US" sz="2100">
              <a:solidFill>
                <a:schemeClr val="bg1"/>
              </a:solidFill>
              <a:latin typeface="Calibri"/>
              <a:ea typeface="+mn-lt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 sz="21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Khayyam gives railway system energy management optimization demonstrated at offline and online case studies.</a:t>
            </a:r>
            <a:endParaRPr lang="en-US" sz="2100">
              <a:solidFill>
                <a:schemeClr val="bg1"/>
              </a:solidFill>
              <a:latin typeface="Calibri"/>
              <a:ea typeface="+mn-lt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 sz="21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Zhang presents the method using a prediction approach, He shown the energy harvesting approach for railway wagon monitoring sensor with high reliability and simple structure.</a:t>
            </a:r>
            <a:endParaRPr lang="en-US" sz="2100">
              <a:solidFill>
                <a:schemeClr val="bg1"/>
              </a:solidFill>
              <a:latin typeface="Calibri"/>
              <a:ea typeface="+mn-lt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 sz="21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Sun presents the hybrid method for life prediction of railway and Novak presents the hierarchical model predictive control for coordinated electric railway traction system energy management </a:t>
            </a:r>
            <a:endParaRPr lang="en-US" sz="2100">
              <a:solidFill>
                <a:schemeClr val="bg1"/>
              </a:solidFill>
              <a:latin typeface="Calibri"/>
              <a:ea typeface="+mn-lt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 sz="210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Sengor</a:t>
            </a:r>
            <a:r>
              <a:rPr lang="en-US" sz="21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gives the energy management of a smart railway station considering regenerative braking and stochastic behavior of ESS and PV Generation.</a:t>
            </a:r>
            <a:endParaRPr lang="en-US" sz="21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FFF172-2A1C-6642-4B7B-C3B09885E4EC}"/>
              </a:ext>
            </a:extLst>
          </p:cNvPr>
          <p:cNvSpPr/>
          <p:nvPr/>
        </p:nvSpPr>
        <p:spPr>
          <a:xfrm>
            <a:off x="11850623" y="6525131"/>
            <a:ext cx="158338" cy="158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9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Electric Pylons Free Stock Photo - Public Domain Pictures">
            <a:extLst>
              <a:ext uri="{FF2B5EF4-FFF2-40B4-BE49-F238E27FC236}">
                <a16:creationId xmlns:a16="http://schemas.microsoft.com/office/drawing/2014/main" id="{FE314161-E385-7A9D-2C08-EF82E56EA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09D207-B74A-3D38-1C9B-B4BA5337B1B3}"/>
              </a:ext>
            </a:extLst>
          </p:cNvPr>
          <p:cNvSpPr txBox="1"/>
          <p:nvPr/>
        </p:nvSpPr>
        <p:spPr>
          <a:xfrm>
            <a:off x="4813" y="3131930"/>
            <a:ext cx="41968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Constantia"/>
              </a:rPr>
              <a:t>PROJECT DIAGRAMS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856B1-B10C-8EE7-4135-E586AE9E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1511776"/>
            <a:ext cx="7735454" cy="3845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58510-37A1-B4F7-4061-DEB0A0720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0" y="1506427"/>
            <a:ext cx="7735454" cy="4480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A5CC9-DA35-9009-4CF6-3E347AC0F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045" y="1500655"/>
            <a:ext cx="5852141" cy="488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9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E22F1-E024-5BF9-D8F2-2FF44498A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17649"/>
          <a:stretch/>
        </p:blipFill>
        <p:spPr>
          <a:xfrm>
            <a:off x="3773" y="-734"/>
            <a:ext cx="12191711" cy="6857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D02694-B27C-F198-3F47-1AE02E8BADA3}"/>
              </a:ext>
            </a:extLst>
          </p:cNvPr>
          <p:cNvSpPr txBox="1"/>
          <p:nvPr/>
        </p:nvSpPr>
        <p:spPr>
          <a:xfrm>
            <a:off x="188301" y="2859665"/>
            <a:ext cx="4139479" cy="8308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>
                <a:solidFill>
                  <a:srgbClr val="FFFFFF"/>
                </a:solidFill>
                <a:latin typeface="Constantia"/>
                <a:ea typeface="+mj-ea"/>
                <a:cs typeface="+mj-cs"/>
              </a:rPr>
              <a:t>WORKING PRINCIPLE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470AE-0FF4-93C3-91FD-53A475E0F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598" y="1564776"/>
            <a:ext cx="7570519" cy="36393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20B03E-314C-AAD1-4B13-682DC39E10D4}"/>
              </a:ext>
            </a:extLst>
          </p:cNvPr>
          <p:cNvSpPr/>
          <p:nvPr/>
        </p:nvSpPr>
        <p:spPr>
          <a:xfrm>
            <a:off x="11850623" y="6525131"/>
            <a:ext cx="158338" cy="158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1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8040B-A229-7FCC-7003-70600CC4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9622" b="6108"/>
          <a:stretch/>
        </p:blipFill>
        <p:spPr>
          <a:xfrm>
            <a:off x="20" y="789"/>
            <a:ext cx="12191980" cy="68580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FBF86-085F-1494-7315-5DE9E8A5A880}"/>
              </a:ext>
            </a:extLst>
          </p:cNvPr>
          <p:cNvSpPr txBox="1"/>
          <p:nvPr/>
        </p:nvSpPr>
        <p:spPr>
          <a:xfrm>
            <a:off x="204888" y="2266824"/>
            <a:ext cx="670098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Constantia"/>
              </a:rPr>
              <a:t>SIMULATION </a:t>
            </a:r>
            <a:endParaRPr lang="en-US">
              <a:solidFill>
                <a:schemeClr val="bg1"/>
              </a:solidFill>
              <a:latin typeface="Constantia"/>
            </a:endParaRPr>
          </a:p>
          <a:p>
            <a:r>
              <a:rPr lang="en-US" sz="2800">
                <a:solidFill>
                  <a:schemeClr val="bg1"/>
                </a:solidFill>
                <a:latin typeface="Constantia"/>
              </a:rPr>
              <a:t>RESULTS</a:t>
            </a:r>
            <a:endParaRPr lang="en-US">
              <a:solidFill>
                <a:schemeClr val="bg1"/>
              </a:solidFill>
              <a:latin typeface="Constant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17960-8F18-FE9B-CB6F-F30FAF571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66" y="380742"/>
            <a:ext cx="8304714" cy="5978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64CDC-FABF-F9D9-EBCE-E4385A1FD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044" y="863790"/>
            <a:ext cx="8832835" cy="5020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8D6F5-1A37-4343-DD54-687EED900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54" y="226568"/>
            <a:ext cx="6181438" cy="64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1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EFD19C-DB27-8E91-B9FA-8C1F6BEEE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7022"/>
          <a:stretch/>
        </p:blipFill>
        <p:spPr>
          <a:xfrm>
            <a:off x="2846" y="4751"/>
            <a:ext cx="12189791" cy="685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4F622B-E1B5-279C-89E0-681F34E7ECDE}"/>
              </a:ext>
            </a:extLst>
          </p:cNvPr>
          <p:cNvSpPr txBox="1"/>
          <p:nvPr/>
        </p:nvSpPr>
        <p:spPr>
          <a:xfrm>
            <a:off x="353291" y="2972119"/>
            <a:ext cx="3109296" cy="450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baseline="0">
                <a:solidFill>
                  <a:srgbClr val="FFFFFF"/>
                </a:solidFill>
                <a:latin typeface="Constantia"/>
              </a:rPr>
              <a:t>CONCLUSION </a:t>
            </a:r>
            <a:r>
              <a:rPr lang="en-US" sz="3200" b="1">
                <a:solidFill>
                  <a:srgbClr val="FFFFFF"/>
                </a:solidFill>
                <a:latin typeface="Constantia"/>
              </a:rPr>
              <a:t>​</a:t>
            </a:r>
            <a:endParaRPr lang="en-US" sz="3200" b="1">
              <a:latin typeface="Constant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94EA0-E16C-2494-6209-1B893778FC3B}"/>
              </a:ext>
            </a:extLst>
          </p:cNvPr>
          <p:cNvSpPr txBox="1"/>
          <p:nvPr/>
        </p:nvSpPr>
        <p:spPr>
          <a:xfrm>
            <a:off x="3457800" y="309110"/>
            <a:ext cx="8160319" cy="6801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  <a:cs typeface="Calibri"/>
              </a:rPr>
              <a:t>The proposed techno-economic method for the energy storage by using SCs in the train is presented in this project review. 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  <a:cs typeface="Calibri"/>
              </a:rPr>
              <a:t>The studied system is devised on two parts: station and train. 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  <a:cs typeface="Calibri"/>
              </a:rPr>
              <a:t>The design of railway station is presented by using PV and wind as principal sources, and batteries for ESS. 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  <a:cs typeface="Calibri"/>
              </a:rPr>
              <a:t>The train is composed by engine and SCs. 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  <a:cs typeface="Calibri"/>
              </a:rPr>
              <a:t>SCs are used for their fast charge and discharge.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An EMS is given in order to stabilized the DC bus.</a:t>
            </a:r>
            <a:endParaRPr lang="en-US" sz="2800">
              <a:solidFill>
                <a:schemeClr val="bg1"/>
              </a:solidFill>
              <a:latin typeface="Constanti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  <a:ea typeface="+mn-lt"/>
                <a:cs typeface="+mn-lt"/>
              </a:rPr>
              <a:t>. A simulation test was proposed with one station and two trains. The trains recharge from the station in different times.</a:t>
            </a:r>
            <a:endParaRPr lang="en-US" sz="2800">
              <a:solidFill>
                <a:schemeClr val="bg1"/>
              </a:solidFill>
              <a:latin typeface="Constantia"/>
              <a:cs typeface="Calibri"/>
            </a:endParaRPr>
          </a:p>
          <a:p>
            <a:endParaRPr lang="en-US" sz="4400">
              <a:solidFill>
                <a:schemeClr val="bg1"/>
              </a:solidFill>
              <a:latin typeface="Constantia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06370C-5636-3031-4DF7-DBA7D993466E}"/>
              </a:ext>
            </a:extLst>
          </p:cNvPr>
          <p:cNvSpPr/>
          <p:nvPr/>
        </p:nvSpPr>
        <p:spPr>
          <a:xfrm>
            <a:off x="11850623" y="6525131"/>
            <a:ext cx="158338" cy="158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611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Constantia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reddi karthik</cp:lastModifiedBy>
  <cp:revision>105</cp:revision>
  <dcterms:created xsi:type="dcterms:W3CDTF">2024-04-05T15:52:44Z</dcterms:created>
  <dcterms:modified xsi:type="dcterms:W3CDTF">2024-04-08T05:53:42Z</dcterms:modified>
</cp:coreProperties>
</file>